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87" r:id="rId4"/>
    <p:sldId id="282" r:id="rId5"/>
    <p:sldId id="273" r:id="rId6"/>
    <p:sldId id="275" r:id="rId7"/>
    <p:sldId id="264" r:id="rId8"/>
    <p:sldId id="271" r:id="rId9"/>
    <p:sldId id="283" r:id="rId10"/>
    <p:sldId id="285" r:id="rId11"/>
    <p:sldId id="286"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uro, Roxanne" initials="DR" lastIdx="3" clrIdx="0"/>
  <p:cmAuthor id="2" name="Windows 7 pro X64" initials="W7pX"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BD5"/>
    <a:srgbClr val="FBFDFC"/>
    <a:srgbClr val="F9FB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61896" autoAdjust="0"/>
  </p:normalViewPr>
  <p:slideViewPr>
    <p:cSldViewPr snapToGrid="0">
      <p:cViewPr varScale="1">
        <p:scale>
          <a:sx n="68" d="100"/>
          <a:sy n="68" d="100"/>
        </p:scale>
        <p:origin x="2106" y="60"/>
      </p:cViewPr>
      <p:guideLst>
        <p:guide orient="horz" pos="2160"/>
        <p:guide pos="2880"/>
      </p:guideLst>
    </p:cSldViewPr>
  </p:slideViewPr>
  <p:notesTextViewPr>
    <p:cViewPr>
      <p:scale>
        <a:sx n="3" d="2"/>
        <a:sy n="3" d="2"/>
      </p:scale>
      <p:origin x="0" y="0"/>
    </p:cViewPr>
  </p:notesTextViewPr>
  <p:sorterViewPr>
    <p:cViewPr>
      <p:scale>
        <a:sx n="100" d="100"/>
        <a:sy n="100" d="100"/>
      </p:scale>
      <p:origin x="0" y="-3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073DAAF-2E40-45E8-9D02-C8F44701B62A}" type="datetimeFigureOut">
              <a:rPr lang="en-US" smtClean="0"/>
              <a:t>9/1/2021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F5D93A-6FA4-47FD-8844-8C7152948415}" type="slidenum">
              <a:rPr lang="en-US" smtClean="0"/>
              <a:t>‹#›</a:t>
            </a:fld>
            <a:endParaRPr lang="en-US"/>
          </a:p>
        </p:txBody>
      </p:sp>
    </p:spTree>
    <p:extLst>
      <p:ext uri="{BB962C8B-B14F-4D97-AF65-F5344CB8AC3E}">
        <p14:creationId xmlns:p14="http://schemas.microsoft.com/office/powerpoint/2010/main" val="160488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Welcome to the Food Services Dress Code Policy training. Thank you for being here today.  My name is (state your name). </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1</a:t>
            </a:fld>
            <a:endParaRPr lang="en-US"/>
          </a:p>
        </p:txBody>
      </p:sp>
    </p:spTree>
    <p:extLst>
      <p:ext uri="{BB962C8B-B14F-4D97-AF65-F5344CB8AC3E}">
        <p14:creationId xmlns:p14="http://schemas.microsoft.com/office/powerpoint/2010/main" val="179988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10</a:t>
            </a:fld>
            <a:endParaRPr lang="en-US"/>
          </a:p>
        </p:txBody>
      </p:sp>
    </p:spTree>
    <p:extLst>
      <p:ext uri="{BB962C8B-B14F-4D97-AF65-F5344CB8AC3E}">
        <p14:creationId xmlns:p14="http://schemas.microsoft.com/office/powerpoint/2010/main" val="336071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11</a:t>
            </a:fld>
            <a:endParaRPr lang="en-US"/>
          </a:p>
        </p:txBody>
      </p:sp>
    </p:spTree>
    <p:extLst>
      <p:ext uri="{BB962C8B-B14F-4D97-AF65-F5344CB8AC3E}">
        <p14:creationId xmlns:p14="http://schemas.microsoft.com/office/powerpoint/2010/main" val="285589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Effective February 13th, 2017 all Food Services Division (FSD) employees Managers, Seniors, Drivers, and Workers (including substitutes) must comply with the Division’s Dress Code Policy at all times during their regular assigned hours.</a:t>
            </a: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2</a:t>
            </a:fld>
            <a:endParaRPr lang="en-US"/>
          </a:p>
        </p:txBody>
      </p:sp>
    </p:spTree>
    <p:extLst>
      <p:ext uri="{BB962C8B-B14F-4D97-AF65-F5344CB8AC3E}">
        <p14:creationId xmlns:p14="http://schemas.microsoft.com/office/powerpoint/2010/main" val="262534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These are some examples, of the attire you will wear.</a:t>
            </a:r>
          </a:p>
          <a:p>
            <a:r>
              <a:rPr lang="en-US" b="1" baseline="0" dirty="0"/>
              <a:t>ASK: </a:t>
            </a:r>
            <a:r>
              <a:rPr lang="en-US" b="0" baseline="0" dirty="0"/>
              <a:t>What type of shirt, as a Substitute, would you be able to wear? Answer: A white polo.</a:t>
            </a:r>
          </a:p>
        </p:txBody>
      </p:sp>
      <p:sp>
        <p:nvSpPr>
          <p:cNvPr id="4" name="Slide Number Placeholder 3"/>
          <p:cNvSpPr>
            <a:spLocks noGrp="1"/>
          </p:cNvSpPr>
          <p:nvPr>
            <p:ph type="sldNum" sz="quarter" idx="10"/>
          </p:nvPr>
        </p:nvSpPr>
        <p:spPr/>
        <p:txBody>
          <a:bodyPr/>
          <a:lstStyle/>
          <a:p>
            <a:fld id="{12F5D93A-6FA4-47FD-8844-8C7152948415}" type="slidenum">
              <a:rPr lang="en-US" smtClean="0"/>
              <a:t>3</a:t>
            </a:fld>
            <a:endParaRPr lang="en-US"/>
          </a:p>
        </p:txBody>
      </p:sp>
    </p:spTree>
    <p:extLst>
      <p:ext uri="{BB962C8B-B14F-4D97-AF65-F5344CB8AC3E}">
        <p14:creationId xmlns:p14="http://schemas.microsoft.com/office/powerpoint/2010/main" val="116615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TELL: </a:t>
            </a:r>
            <a:r>
              <a:rPr lang="en-US" sz="1300" dirty="0">
                <a:solidFill>
                  <a:srgbClr val="000000"/>
                </a:solidFill>
              </a:rPr>
              <a:t>Because Food Services employees work around machinery and hot foods, their feet must be adequately protected from possible injury. Employees must wear comfortable, low or no heel closed-toe shoes with slip-resistant soles. Look for “Slip Resistant” stamped on the sole of the shoe. Examples of approved shoes are food services industry shoes, leather or leather-like tennis shoes without any airholes,  and other leather or leather-like shoes.</a:t>
            </a:r>
          </a:p>
          <a:p>
            <a:r>
              <a:rPr lang="en-US" sz="1300" dirty="0"/>
              <a:t>Note: “Oil Resistant” does NOT mean slip resistant.</a:t>
            </a:r>
          </a:p>
          <a:p>
            <a:endParaRPr lang="en-US" sz="1300" dirty="0"/>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4</a:t>
            </a:fld>
            <a:endParaRPr lang="en-US"/>
          </a:p>
        </p:txBody>
      </p:sp>
    </p:spTree>
    <p:extLst>
      <p:ext uri="{BB962C8B-B14F-4D97-AF65-F5344CB8AC3E}">
        <p14:creationId xmlns:p14="http://schemas.microsoft.com/office/powerpoint/2010/main" val="267442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the some of the approved shoes you can wear. All the shoes are leather or leather like shoes and are slip resistant. The work clog/crocs are approved because they have no holes, an enclosed heel and have a slip resistant sole.</a:t>
            </a:r>
          </a:p>
          <a:p>
            <a:r>
              <a:rPr lang="en-US" b="0" baseline="0" dirty="0"/>
              <a:t>These are unapproved shoes that can not be worn in the cafeteria, converse, vans, mesh, and tennis shoe that have a combination of leather and mesh. The crocs are unapproved because they have holes in the shoe, do not cover the heel and are not made for the work industry. All these shoes are not slip resistant and</a:t>
            </a:r>
            <a:r>
              <a:rPr lang="en-US" dirty="0"/>
              <a:t> </a:t>
            </a:r>
            <a:r>
              <a:rPr lang="en-US" baseline="0" dirty="0"/>
              <a:t>not allowed due to safety concerns.</a:t>
            </a:r>
          </a:p>
        </p:txBody>
      </p:sp>
      <p:sp>
        <p:nvSpPr>
          <p:cNvPr id="4" name="Slide Number Placeholder 3"/>
          <p:cNvSpPr>
            <a:spLocks noGrp="1"/>
          </p:cNvSpPr>
          <p:nvPr>
            <p:ph type="sldNum" sz="quarter" idx="10"/>
          </p:nvPr>
        </p:nvSpPr>
        <p:spPr/>
        <p:txBody>
          <a:bodyPr/>
          <a:lstStyle/>
          <a:p>
            <a:fld id="{12F5D93A-6FA4-47FD-8844-8C7152948415}" type="slidenum">
              <a:rPr lang="en-US" smtClean="0"/>
              <a:t>5</a:t>
            </a:fld>
            <a:endParaRPr lang="en-US"/>
          </a:p>
        </p:txBody>
      </p:sp>
    </p:spTree>
    <p:extLst>
      <p:ext uri="{BB962C8B-B14F-4D97-AF65-F5344CB8AC3E}">
        <p14:creationId xmlns:p14="http://schemas.microsoft.com/office/powerpoint/2010/main" val="306264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TELL: </a:t>
            </a:r>
            <a:r>
              <a:rPr lang="en-US" sz="1300" dirty="0"/>
              <a:t>Why should you wear slip resistant shoes while working in the cafeteria? Because </a:t>
            </a:r>
            <a:r>
              <a:rPr lang="en-US" sz="1300" dirty="0">
                <a:solidFill>
                  <a:srgbClr val="000000"/>
                </a:solidFill>
              </a:rPr>
              <a:t>slip resistant-shoes increase traction in slippery environments by using special sole materials and tread design to prevent falls. A slip and fall accident at work can have serious repercussions physical, financial, and mental. Protecting yourself with slip resistant shoes makes you a more productive team member when you aren’t worried about slipping at work or getting hurt.</a:t>
            </a:r>
          </a:p>
          <a:p>
            <a:r>
              <a:rPr lang="en-US" sz="1300" dirty="0">
                <a:solidFill>
                  <a:srgbClr val="000000"/>
                </a:solidFill>
              </a:rPr>
              <a:t>Your health isn’t something to gamble with, so protect yourself with the right safety footwear.</a:t>
            </a:r>
          </a:p>
          <a:p>
            <a:r>
              <a:rPr lang="en-US" sz="1300" dirty="0">
                <a:solidFill>
                  <a:srgbClr val="000000"/>
                </a:solidFill>
              </a:rPr>
              <a:t>Remember the most dangerous part in the cafeteria is the floor.</a:t>
            </a:r>
            <a:endParaRPr lang="en-US" sz="1300" b="1" dirty="0"/>
          </a:p>
          <a:p>
            <a:r>
              <a:rPr lang="en-US" sz="1300" dirty="0"/>
              <a:t>physical – A slip and fall accident can result in broken bones, bruises, sprains and even concussions.</a:t>
            </a:r>
          </a:p>
          <a:p>
            <a:r>
              <a:rPr lang="en-US" sz="1300" dirty="0"/>
              <a:t>Financial – An injury such as those listed can leave out of work for days or even weeks. </a:t>
            </a:r>
          </a:p>
          <a:p>
            <a:r>
              <a:rPr lang="en-US" sz="1300" dirty="0"/>
              <a:t>Mental – The stress of not working while bills pile up, of not having full motor function, of having to physically recover so that you can return to work, these all affect your mental state. </a:t>
            </a:r>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6</a:t>
            </a:fld>
            <a:endParaRPr lang="en-US"/>
          </a:p>
        </p:txBody>
      </p:sp>
    </p:spTree>
    <p:extLst>
      <p:ext uri="{BB962C8B-B14F-4D97-AF65-F5344CB8AC3E}">
        <p14:creationId xmlns:p14="http://schemas.microsoft.com/office/powerpoint/2010/main" val="93162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solidFill>
                  <a:srgbClr val="000000"/>
                </a:solidFill>
              </a:rPr>
              <a:t>All employees must continue to wear the approved hairnet coverings at all times and all loose hair must be fully covered.</a:t>
            </a:r>
            <a:r>
              <a:rPr lang="en-US" baseline="0" dirty="0">
                <a:solidFill>
                  <a:srgbClr val="000000"/>
                </a:solidFill>
              </a:rPr>
              <a:t> </a:t>
            </a:r>
            <a:r>
              <a:rPr lang="en-US" dirty="0">
                <a:solidFill>
                  <a:srgbClr val="000000"/>
                </a:solidFill>
              </a:rPr>
              <a:t>Employees with facial hair must wear a beard snood, this includes mustaches.</a:t>
            </a:r>
          </a:p>
          <a:p>
            <a:r>
              <a:rPr lang="en-US" dirty="0">
                <a:solidFill>
                  <a:srgbClr val="000000"/>
                </a:solidFill>
              </a:rPr>
              <a:t>Bandanas and all hats are prohibited.</a:t>
            </a:r>
          </a:p>
          <a:p>
            <a:endParaRPr lang="en-US" dirty="0">
              <a:solidFill>
                <a:srgbClr val="000000"/>
              </a:solidFill>
            </a:endParaRP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7</a:t>
            </a:fld>
            <a:endParaRPr lang="en-US"/>
          </a:p>
        </p:txBody>
      </p:sp>
    </p:spTree>
    <p:extLst>
      <p:ext uri="{BB962C8B-B14F-4D97-AF65-F5344CB8AC3E}">
        <p14:creationId xmlns:p14="http://schemas.microsoft.com/office/powerpoint/2010/main" val="63102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Employees wearing religious/ethnic head coverings may continue to do so provided it does not pose a safety or sanitation concern.</a:t>
            </a:r>
            <a:r>
              <a:rPr lang="en-US" baseline="0" dirty="0"/>
              <a:t> </a:t>
            </a:r>
            <a:r>
              <a:rPr lang="en-US" dirty="0"/>
              <a:t>If the head covering poses a potential safety or sanitation concern, a meeting will be held with the immediate supervisor and/or HR to discuss possible accommodations.</a:t>
            </a:r>
            <a:r>
              <a:rPr lang="en-US" baseline="0" dirty="0"/>
              <a:t> </a:t>
            </a:r>
            <a:r>
              <a:rPr lang="en-US" dirty="0"/>
              <a:t>Hairnets should be over hair</a:t>
            </a:r>
            <a:r>
              <a:rPr lang="en-US" baseline="0" dirty="0"/>
              <a:t>. However d</a:t>
            </a:r>
            <a:r>
              <a:rPr lang="en-US" dirty="0"/>
              <a:t>ue to the sensitivity of some religions, if the headwear reasonably shows that no hair will escape, Managers are not</a:t>
            </a:r>
            <a:r>
              <a:rPr lang="en-US" baseline="0" dirty="0"/>
              <a:t> </a:t>
            </a:r>
            <a:r>
              <a:rPr lang="en-US" dirty="0"/>
              <a:t>required</a:t>
            </a:r>
            <a:r>
              <a:rPr lang="en-US" baseline="0" dirty="0"/>
              <a:t> to ask</a:t>
            </a:r>
            <a:r>
              <a:rPr lang="en-US" dirty="0"/>
              <a:t> employees to take off their covering for proof</a:t>
            </a:r>
            <a:r>
              <a:rPr lang="en-US" baseline="0" dirty="0"/>
              <a:t> that an hairnet is underneath. </a:t>
            </a:r>
            <a:r>
              <a:rPr lang="en-US" dirty="0"/>
              <a:t>If the head covering is loose and hangs down where it is a sanitary concern, the employee will need to tuck or pin the clothes to insure sanitation. </a:t>
            </a:r>
          </a:p>
        </p:txBody>
      </p:sp>
      <p:sp>
        <p:nvSpPr>
          <p:cNvPr id="4" name="Slide Number Placeholder 3"/>
          <p:cNvSpPr>
            <a:spLocks noGrp="1"/>
          </p:cNvSpPr>
          <p:nvPr>
            <p:ph type="sldNum" sz="quarter" idx="10"/>
          </p:nvPr>
        </p:nvSpPr>
        <p:spPr/>
        <p:txBody>
          <a:bodyPr/>
          <a:lstStyle/>
          <a:p>
            <a:fld id="{12F5D93A-6FA4-47FD-8844-8C7152948415}" type="slidenum">
              <a:rPr lang="en-US" smtClean="0"/>
              <a:t>8</a:t>
            </a:fld>
            <a:endParaRPr lang="en-US"/>
          </a:p>
        </p:txBody>
      </p:sp>
    </p:spTree>
    <p:extLst>
      <p:ext uri="{BB962C8B-B14F-4D97-AF65-F5344CB8AC3E}">
        <p14:creationId xmlns:p14="http://schemas.microsoft.com/office/powerpoint/2010/main" val="311340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9</a:t>
            </a:fld>
            <a:endParaRPr lang="en-US"/>
          </a:p>
        </p:txBody>
      </p:sp>
    </p:spTree>
    <p:extLst>
      <p:ext uri="{BB962C8B-B14F-4D97-AF65-F5344CB8AC3E}">
        <p14:creationId xmlns:p14="http://schemas.microsoft.com/office/powerpoint/2010/main" val="427087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38258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28702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50999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41896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8" y="4406902"/>
            <a:ext cx="5977126"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9323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8997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2005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4812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4661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64091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9/1/2021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59021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9F2D65-4815-49AC-B4AB-2A106F84F4D2}" type="datetimeFigureOut">
              <a:rPr lang="en-US" smtClean="0"/>
              <a:t>9/1/2021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408236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fontAlgn="base" hangingPunct="1">
        <a:spcBef>
          <a:spcPct val="0"/>
        </a:spcBef>
        <a:spcAft>
          <a:spcPct val="0"/>
        </a:spcAft>
        <a:defRPr sz="3300" kern="1200">
          <a:solidFill>
            <a:schemeClr val="tx1"/>
          </a:solidFill>
          <a:latin typeface="+mj-lt"/>
          <a:ea typeface="+mj-ea"/>
          <a:cs typeface="+mj-cs"/>
        </a:defRPr>
      </a:lvl1pPr>
      <a:lvl2pPr algn="ctr" defTabSz="342900" rtl="0" eaLnBrk="1" fontAlgn="base" hangingPunct="1">
        <a:spcBef>
          <a:spcPct val="0"/>
        </a:spcBef>
        <a:spcAft>
          <a:spcPct val="0"/>
        </a:spcAft>
        <a:defRPr sz="3300">
          <a:solidFill>
            <a:schemeClr val="tx1"/>
          </a:solidFill>
          <a:latin typeface="Calibri" pitchFamily="34" charset="0"/>
        </a:defRPr>
      </a:lvl2pPr>
      <a:lvl3pPr algn="ctr" defTabSz="342900" rtl="0" eaLnBrk="1" fontAlgn="base" hangingPunct="1">
        <a:spcBef>
          <a:spcPct val="0"/>
        </a:spcBef>
        <a:spcAft>
          <a:spcPct val="0"/>
        </a:spcAft>
        <a:defRPr sz="3300">
          <a:solidFill>
            <a:schemeClr val="tx1"/>
          </a:solidFill>
          <a:latin typeface="Calibri" pitchFamily="34" charset="0"/>
        </a:defRPr>
      </a:lvl3pPr>
      <a:lvl4pPr algn="ctr" defTabSz="342900" rtl="0" eaLnBrk="1" fontAlgn="base" hangingPunct="1">
        <a:spcBef>
          <a:spcPct val="0"/>
        </a:spcBef>
        <a:spcAft>
          <a:spcPct val="0"/>
        </a:spcAft>
        <a:defRPr sz="3300">
          <a:solidFill>
            <a:schemeClr val="tx1"/>
          </a:solidFill>
          <a:latin typeface="Calibri" pitchFamily="34" charset="0"/>
        </a:defRPr>
      </a:lvl4pPr>
      <a:lvl5pPr algn="ctr" defTabSz="342900" rtl="0" eaLnBrk="1" fontAlgn="base" hangingPunct="1">
        <a:spcBef>
          <a:spcPct val="0"/>
        </a:spcBef>
        <a:spcAft>
          <a:spcPct val="0"/>
        </a:spcAft>
        <a:defRPr sz="3300">
          <a:solidFill>
            <a:schemeClr val="tx1"/>
          </a:solidFill>
          <a:latin typeface="Calibri" pitchFamily="34" charset="0"/>
        </a:defRPr>
      </a:lvl5pPr>
      <a:lvl6pPr marL="342900" algn="ctr" defTabSz="342900" rtl="0" eaLnBrk="1" fontAlgn="base" hangingPunct="1">
        <a:spcBef>
          <a:spcPct val="0"/>
        </a:spcBef>
        <a:spcAft>
          <a:spcPct val="0"/>
        </a:spcAft>
        <a:defRPr sz="3300">
          <a:solidFill>
            <a:schemeClr val="tx1"/>
          </a:solidFill>
          <a:latin typeface="Calibri" pitchFamily="34" charset="0"/>
        </a:defRPr>
      </a:lvl6pPr>
      <a:lvl7pPr marL="685800" algn="ctr" defTabSz="342900" rtl="0" eaLnBrk="1" fontAlgn="base" hangingPunct="1">
        <a:spcBef>
          <a:spcPct val="0"/>
        </a:spcBef>
        <a:spcAft>
          <a:spcPct val="0"/>
        </a:spcAft>
        <a:defRPr sz="3300">
          <a:solidFill>
            <a:schemeClr val="tx1"/>
          </a:solidFill>
          <a:latin typeface="Calibri" pitchFamily="34" charset="0"/>
        </a:defRPr>
      </a:lvl7pPr>
      <a:lvl8pPr marL="1028700" algn="ctr" defTabSz="342900" rtl="0" eaLnBrk="1" fontAlgn="base" hangingPunct="1">
        <a:spcBef>
          <a:spcPct val="0"/>
        </a:spcBef>
        <a:spcAft>
          <a:spcPct val="0"/>
        </a:spcAft>
        <a:defRPr sz="3300">
          <a:solidFill>
            <a:schemeClr val="tx1"/>
          </a:solidFill>
          <a:latin typeface="Calibri" pitchFamily="34" charset="0"/>
        </a:defRPr>
      </a:lvl8pPr>
      <a:lvl9pPr marL="1371600" algn="ctr" defTabSz="342900"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cid:IMG_1078.1.jpg"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453427" y="2826705"/>
            <a:ext cx="6690574" cy="1125140"/>
          </a:xfrm>
        </p:spPr>
        <p:txBody>
          <a:bodyPr/>
          <a:lstStyle/>
          <a:p>
            <a:r>
              <a:rPr lang="en-US" sz="4000" dirty="0">
                <a:solidFill>
                  <a:srgbClr val="000000"/>
                </a:solidFill>
              </a:rPr>
              <a:t>			</a:t>
            </a:r>
            <a:r>
              <a:rPr lang="en-US" sz="4000" b="1" dirty="0">
                <a:solidFill>
                  <a:srgbClr val="000000"/>
                </a:solidFill>
              </a:rPr>
              <a:t>Food Services Division </a:t>
            </a:r>
          </a:p>
          <a:p>
            <a:r>
              <a:rPr lang="en-US" sz="4000" b="1" dirty="0">
                <a:solidFill>
                  <a:srgbClr val="000000"/>
                </a:solidFill>
              </a:rPr>
              <a:t>				Dress Code Policy</a:t>
            </a:r>
          </a:p>
        </p:txBody>
      </p:sp>
      <p:sp>
        <p:nvSpPr>
          <p:cNvPr id="6" name="Rectangle 5"/>
          <p:cNvSpPr>
            <a:spLocks noChangeArrowheads="1"/>
          </p:cNvSpPr>
          <p:nvPr/>
        </p:nvSpPr>
        <p:spPr bwMode="auto">
          <a:xfrm>
            <a:off x="2720713" y="6027003"/>
            <a:ext cx="6761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eaLnBrk="1" fontAlgn="base" hangingPunct="1">
              <a:lnSpc>
                <a:spcPct val="90000"/>
              </a:lnSpc>
              <a:spcBef>
                <a:spcPct val="20000"/>
              </a:spcBef>
              <a:spcAft>
                <a:spcPct val="0"/>
              </a:spcAft>
            </a:pPr>
            <a:r>
              <a:rPr lang="en-US" altLang="en-US" sz="2400" dirty="0">
                <a:solidFill>
                  <a:srgbClr val="000000"/>
                </a:solidFill>
                <a:latin typeface="Calibri" pitchFamily="34" charset="0"/>
              </a:rPr>
              <a:t>												</a:t>
            </a:r>
            <a:r>
              <a:rPr lang="en-US" altLang="en-US" sz="1400" dirty="0">
                <a:solidFill>
                  <a:srgbClr val="000000"/>
                </a:solidFill>
                <a:latin typeface="Calibri" pitchFamily="34" charset="0"/>
              </a:rPr>
              <a:t>9.1.21 </a:t>
            </a:r>
          </a:p>
        </p:txBody>
      </p:sp>
    </p:spTree>
    <p:extLst>
      <p:ext uri="{BB962C8B-B14F-4D97-AF65-F5344CB8AC3E}">
        <p14:creationId xmlns:p14="http://schemas.microsoft.com/office/powerpoint/2010/main" val="319201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henna">
            <a:extLst>
              <a:ext uri="{FF2B5EF4-FFF2-40B4-BE49-F238E27FC236}">
                <a16:creationId xmlns:a16="http://schemas.microsoft.com/office/drawing/2014/main" id="{EB219751-2875-4230-B024-8BAC2083014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30637" y="1953884"/>
            <a:ext cx="1516232" cy="18958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sz="4000" b="1" dirty="0">
                <a:solidFill>
                  <a:srgbClr val="000000"/>
                </a:solidFill>
              </a:rPr>
              <a:t>Hands &amp; Nails</a:t>
            </a:r>
          </a:p>
        </p:txBody>
      </p:sp>
      <p:sp>
        <p:nvSpPr>
          <p:cNvPr id="3" name="Content Placeholder 2"/>
          <p:cNvSpPr>
            <a:spLocks noGrp="1"/>
          </p:cNvSpPr>
          <p:nvPr>
            <p:ph idx="1"/>
          </p:nvPr>
        </p:nvSpPr>
        <p:spPr>
          <a:xfrm>
            <a:off x="457200" y="1417638"/>
            <a:ext cx="7872608" cy="5171052"/>
          </a:xfrm>
        </p:spPr>
        <p:txBody>
          <a:bodyPr/>
          <a:lstStyle/>
          <a:p>
            <a:pPr marL="0" indent="0">
              <a:buNone/>
            </a:pPr>
            <a:endParaRPr lang="en-US" sz="2200" dirty="0">
              <a:solidFill>
                <a:srgbClr val="000000"/>
              </a:solidFill>
            </a:endParaRPr>
          </a:p>
          <a:p>
            <a:pPr marL="0" indent="0">
              <a:buNone/>
            </a:pPr>
            <a:endParaRPr lang="en-US" sz="2200" dirty="0">
              <a:solidFill>
                <a:srgbClr val="000000"/>
              </a:solidFill>
            </a:endParaRPr>
          </a:p>
        </p:txBody>
      </p:sp>
      <p:sp>
        <p:nvSpPr>
          <p:cNvPr id="6" name="Content Placeholder 2">
            <a:extLst>
              <a:ext uri="{FF2B5EF4-FFF2-40B4-BE49-F238E27FC236}">
                <a16:creationId xmlns:a16="http://schemas.microsoft.com/office/drawing/2014/main" id="{8B06F5BF-0BB1-4F98-9432-20516E3F9825}"/>
              </a:ext>
            </a:extLst>
          </p:cNvPr>
          <p:cNvSpPr txBox="1">
            <a:spLocks/>
          </p:cNvSpPr>
          <p:nvPr/>
        </p:nvSpPr>
        <p:spPr bwMode="auto">
          <a:xfrm>
            <a:off x="711669" y="4133643"/>
            <a:ext cx="77206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800" dirty="0">
                <a:solidFill>
                  <a:srgbClr val="000000"/>
                </a:solidFill>
              </a:rPr>
              <a:t>Nails must be short, neat and clean. </a:t>
            </a:r>
          </a:p>
          <a:p>
            <a:pPr marL="0" indent="0" algn="ctr">
              <a:buNone/>
            </a:pPr>
            <a:r>
              <a:rPr lang="en-US" sz="2800" dirty="0">
                <a:solidFill>
                  <a:srgbClr val="000000"/>
                </a:solidFill>
              </a:rPr>
              <a:t>Nail polish (regular, gel or henna) are not permitted.</a:t>
            </a:r>
          </a:p>
          <a:p>
            <a:pPr marL="0" indent="0" algn="ctr">
              <a:buFont typeface="Arial" charset="0"/>
              <a:buNone/>
            </a:pPr>
            <a:endParaRPr lang="en-US" sz="2200" dirty="0">
              <a:solidFill>
                <a:srgbClr val="000000"/>
              </a:solidFill>
            </a:endParaRPr>
          </a:p>
        </p:txBody>
      </p:sp>
      <p:sp>
        <p:nvSpPr>
          <p:cNvPr id="14" name="&quot;Not Allowed&quot; Symbol 13">
            <a:extLst>
              <a:ext uri="{FF2B5EF4-FFF2-40B4-BE49-F238E27FC236}">
                <a16:creationId xmlns:a16="http://schemas.microsoft.com/office/drawing/2014/main" id="{84BC9264-D371-43AA-951B-9C54E80B33D9}"/>
              </a:ext>
            </a:extLst>
          </p:cNvPr>
          <p:cNvSpPr/>
          <p:nvPr/>
        </p:nvSpPr>
        <p:spPr>
          <a:xfrm>
            <a:off x="6643421" y="1999128"/>
            <a:ext cx="1367155"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Related image">
            <a:extLst>
              <a:ext uri="{FF2B5EF4-FFF2-40B4-BE49-F238E27FC236}">
                <a16:creationId xmlns:a16="http://schemas.microsoft.com/office/drawing/2014/main" id="{4EDA38F3-4624-4B26-B745-190AA8F79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96" y="2018236"/>
            <a:ext cx="2777515" cy="18429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B1396E23-92D6-4043-A51B-A1A0AA6CA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715" y="1658480"/>
            <a:ext cx="2405556" cy="2191243"/>
          </a:xfrm>
          <a:prstGeom prst="rect">
            <a:avLst/>
          </a:prstGeom>
          <a:noFill/>
          <a:extLst>
            <a:ext uri="{909E8E84-426E-40DD-AFC4-6F175D3DCCD1}">
              <a14:hiddenFill xmlns:a14="http://schemas.microsoft.com/office/drawing/2010/main">
                <a:solidFill>
                  <a:srgbClr val="FFFFFF"/>
                </a:solidFill>
              </a14:hiddenFill>
            </a:ext>
          </a:extLst>
        </p:spPr>
      </p:pic>
      <p:sp>
        <p:nvSpPr>
          <p:cNvPr id="11" name="&quot;Not Allowed&quot; Symbol 10">
            <a:extLst>
              <a:ext uri="{FF2B5EF4-FFF2-40B4-BE49-F238E27FC236}">
                <a16:creationId xmlns:a16="http://schemas.microsoft.com/office/drawing/2014/main" id="{01827449-93C4-455B-9386-0FAFAB367DB1}"/>
              </a:ext>
            </a:extLst>
          </p:cNvPr>
          <p:cNvSpPr/>
          <p:nvPr/>
        </p:nvSpPr>
        <p:spPr>
          <a:xfrm>
            <a:off x="4202576" y="2071111"/>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476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crylic nails">
            <a:extLst>
              <a:ext uri="{FF2B5EF4-FFF2-40B4-BE49-F238E27FC236}">
                <a16:creationId xmlns:a16="http://schemas.microsoft.com/office/drawing/2014/main" id="{93951329-A375-4067-96CC-A87BDE176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1" y="1635228"/>
            <a:ext cx="2175410" cy="30393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77653905-268E-4831-BEDC-2D5C98880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046" y="1627958"/>
            <a:ext cx="3046653" cy="30466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sz="4000" b="1" dirty="0">
                <a:solidFill>
                  <a:srgbClr val="000000"/>
                </a:solidFill>
              </a:rPr>
              <a:t>No Falsies</a:t>
            </a:r>
          </a:p>
        </p:txBody>
      </p:sp>
      <p:sp>
        <p:nvSpPr>
          <p:cNvPr id="6" name="Content Placeholder 2">
            <a:extLst>
              <a:ext uri="{FF2B5EF4-FFF2-40B4-BE49-F238E27FC236}">
                <a16:creationId xmlns:a16="http://schemas.microsoft.com/office/drawing/2014/main" id="{8B06F5BF-0BB1-4F98-9432-20516E3F9825}"/>
              </a:ext>
            </a:extLst>
          </p:cNvPr>
          <p:cNvSpPr txBox="1">
            <a:spLocks/>
          </p:cNvSpPr>
          <p:nvPr/>
        </p:nvSpPr>
        <p:spPr bwMode="auto">
          <a:xfrm>
            <a:off x="711669" y="4920740"/>
            <a:ext cx="77206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800" dirty="0">
                <a:solidFill>
                  <a:srgbClr val="000000"/>
                </a:solidFill>
              </a:rPr>
              <a:t>False nails or eyelashes are not permitted.</a:t>
            </a:r>
          </a:p>
          <a:p>
            <a:pPr marL="0" indent="0" algn="ctr">
              <a:buFont typeface="Arial" charset="0"/>
              <a:buNone/>
            </a:pPr>
            <a:endParaRPr lang="en-US" sz="2200" dirty="0">
              <a:solidFill>
                <a:srgbClr val="000000"/>
              </a:solidFill>
            </a:endParaRPr>
          </a:p>
        </p:txBody>
      </p:sp>
      <p:sp>
        <p:nvSpPr>
          <p:cNvPr id="14" name="&quot;Not Allowed&quot; Symbol 13">
            <a:extLst>
              <a:ext uri="{FF2B5EF4-FFF2-40B4-BE49-F238E27FC236}">
                <a16:creationId xmlns:a16="http://schemas.microsoft.com/office/drawing/2014/main" id="{84BC9264-D371-43AA-951B-9C54E80B33D9}"/>
              </a:ext>
            </a:extLst>
          </p:cNvPr>
          <p:cNvSpPr/>
          <p:nvPr/>
        </p:nvSpPr>
        <p:spPr>
          <a:xfrm>
            <a:off x="4572000" y="1663767"/>
            <a:ext cx="2717799" cy="2960331"/>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quot;Not Allowed&quot; Symbol 10">
            <a:extLst>
              <a:ext uri="{FF2B5EF4-FFF2-40B4-BE49-F238E27FC236}">
                <a16:creationId xmlns:a16="http://schemas.microsoft.com/office/drawing/2014/main" id="{01827449-93C4-455B-9386-0FAFAB367DB1}"/>
              </a:ext>
            </a:extLst>
          </p:cNvPr>
          <p:cNvSpPr/>
          <p:nvPr/>
        </p:nvSpPr>
        <p:spPr>
          <a:xfrm>
            <a:off x="1923180" y="1728535"/>
            <a:ext cx="2030989" cy="2881307"/>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3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a:solidFill>
                  <a:srgbClr val="000000"/>
                </a:solidFill>
              </a:rPr>
              <a:t>Dress Code Policy</a:t>
            </a:r>
          </a:p>
        </p:txBody>
      </p:sp>
      <p:sp>
        <p:nvSpPr>
          <p:cNvPr id="5" name="Content Placeholder 4"/>
          <p:cNvSpPr>
            <a:spLocks noGrp="1"/>
          </p:cNvSpPr>
          <p:nvPr>
            <p:ph idx="1"/>
          </p:nvPr>
        </p:nvSpPr>
        <p:spPr>
          <a:xfrm>
            <a:off x="457200" y="1439783"/>
            <a:ext cx="8109284" cy="1704472"/>
          </a:xfrm>
        </p:spPr>
        <p:txBody>
          <a:bodyPr/>
          <a:lstStyle/>
          <a:p>
            <a:pPr marL="0" indent="0">
              <a:buNone/>
            </a:pPr>
            <a:r>
              <a:rPr lang="en-US" sz="2800" dirty="0">
                <a:solidFill>
                  <a:srgbClr val="000000"/>
                </a:solidFill>
              </a:rPr>
              <a:t>All Food Services Division (FSD) employees must always comply with the Division’s Dress Code Policy during their regular assigned hours.</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p>
        </p:txBody>
      </p:sp>
      <p:sp>
        <p:nvSpPr>
          <p:cNvPr id="6" name="Content Placeholder 4"/>
          <p:cNvSpPr txBox="1">
            <a:spLocks/>
          </p:cNvSpPr>
          <p:nvPr/>
        </p:nvSpPr>
        <p:spPr bwMode="auto">
          <a:xfrm>
            <a:off x="1987549" y="4416027"/>
            <a:ext cx="5168902" cy="155448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pPr>
            <a:r>
              <a:rPr lang="en-US" sz="2800" dirty="0">
                <a:solidFill>
                  <a:srgbClr val="000000"/>
                </a:solidFill>
              </a:rPr>
              <a:t>Shirt: White polo (logos under 1”)</a:t>
            </a:r>
          </a:p>
          <a:p>
            <a:pPr marL="0" indent="0">
              <a:buFont typeface="Arial" charset="0"/>
              <a:buNone/>
            </a:pPr>
            <a:r>
              <a:rPr lang="en-US" sz="2800" dirty="0">
                <a:solidFill>
                  <a:srgbClr val="000000"/>
                </a:solidFill>
              </a:rPr>
              <a:t>Pants: Plain black pants (no jeans)</a:t>
            </a:r>
          </a:p>
          <a:p>
            <a:pPr marL="0" indent="0">
              <a:buFont typeface="Arial" charset="0"/>
              <a:buNone/>
            </a:pPr>
            <a:r>
              <a:rPr lang="en-US" sz="2800" dirty="0">
                <a:solidFill>
                  <a:srgbClr val="000000"/>
                </a:solidFill>
              </a:rPr>
              <a:t>Shoes: Slip-resistant shoes</a:t>
            </a:r>
          </a:p>
        </p:txBody>
      </p:sp>
      <p:sp>
        <p:nvSpPr>
          <p:cNvPr id="7" name="Content Placeholder 4">
            <a:extLst>
              <a:ext uri="{FF2B5EF4-FFF2-40B4-BE49-F238E27FC236}">
                <a16:creationId xmlns:a16="http://schemas.microsoft.com/office/drawing/2014/main" id="{F5CE9C89-9E1D-4E42-855E-FD59958E51EC}"/>
              </a:ext>
            </a:extLst>
          </p:cNvPr>
          <p:cNvSpPr txBox="1">
            <a:spLocks/>
          </p:cNvSpPr>
          <p:nvPr/>
        </p:nvSpPr>
        <p:spPr bwMode="auto">
          <a:xfrm>
            <a:off x="411480" y="3322194"/>
            <a:ext cx="8321040" cy="84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pPr>
            <a:r>
              <a:rPr lang="en-US" dirty="0">
                <a:solidFill>
                  <a:srgbClr val="000000"/>
                </a:solidFill>
              </a:rPr>
              <a:t>Food Service Substitute workers are </a:t>
            </a:r>
            <a:r>
              <a:rPr lang="en-US" b="1" dirty="0">
                <a:solidFill>
                  <a:srgbClr val="FF0000"/>
                </a:solidFill>
              </a:rPr>
              <a:t>required to wear</a:t>
            </a:r>
            <a:r>
              <a:rPr lang="en-US" dirty="0">
                <a:solidFill>
                  <a:srgbClr val="000000"/>
                </a:solidFill>
              </a:rPr>
              <a:t> white polo, plain black pants, and slip-resistant shoes to every assignment. </a:t>
            </a:r>
          </a:p>
          <a:p>
            <a:pPr marL="300038" lvl="1" indent="0">
              <a:buFont typeface="Arial" charset="0"/>
              <a:buNone/>
            </a:pPr>
            <a:endParaRPr lang="en-US" sz="2200" dirty="0">
              <a:solidFill>
                <a:srgbClr val="000000"/>
              </a:solidFill>
            </a:endParaRPr>
          </a:p>
        </p:txBody>
      </p:sp>
    </p:spTree>
    <p:extLst>
      <p:ext uri="{BB962C8B-B14F-4D97-AF65-F5344CB8AC3E}">
        <p14:creationId xmlns:p14="http://schemas.microsoft.com/office/powerpoint/2010/main" val="324600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32" y="62606"/>
            <a:ext cx="8550322" cy="727723"/>
          </a:xfrm>
        </p:spPr>
        <p:txBody>
          <a:bodyPr>
            <a:noAutofit/>
          </a:bodyPr>
          <a:lstStyle/>
          <a:p>
            <a:pPr algn="l"/>
            <a:r>
              <a:rPr lang="en-US" sz="4000" b="1" dirty="0">
                <a:solidFill>
                  <a:srgbClr val="000000"/>
                </a:solidFill>
              </a:rPr>
              <a:t>Approved Attire Sample</a:t>
            </a:r>
          </a:p>
        </p:txBody>
      </p:sp>
      <p:cxnSp>
        <p:nvCxnSpPr>
          <p:cNvPr id="17" name="Straight Connector 16"/>
          <p:cNvCxnSpPr/>
          <p:nvPr/>
        </p:nvCxnSpPr>
        <p:spPr>
          <a:xfrm flipH="1" flipV="1">
            <a:off x="5968343" y="3404211"/>
            <a:ext cx="11617" cy="1043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575457" y="779926"/>
            <a:ext cx="3993086" cy="830997"/>
          </a:xfrm>
          <a:prstGeom prst="rect">
            <a:avLst/>
          </a:prstGeom>
          <a:noFill/>
        </p:spPr>
        <p:txBody>
          <a:bodyPr wrap="square" rtlCol="0">
            <a:spAutoFit/>
          </a:bodyPr>
          <a:lstStyle/>
          <a:p>
            <a:r>
              <a:rPr lang="en-US" sz="4800" dirty="0">
                <a:solidFill>
                  <a:srgbClr val="000000"/>
                </a:solidFill>
              </a:rPr>
              <a:t>Men &amp; Women</a:t>
            </a:r>
          </a:p>
        </p:txBody>
      </p:sp>
      <p:sp>
        <p:nvSpPr>
          <p:cNvPr id="35" name="TextBox 34"/>
          <p:cNvSpPr txBox="1"/>
          <p:nvPr/>
        </p:nvSpPr>
        <p:spPr>
          <a:xfrm>
            <a:off x="4901121" y="4428726"/>
            <a:ext cx="2223142" cy="1200329"/>
          </a:xfrm>
          <a:prstGeom prst="rect">
            <a:avLst/>
          </a:prstGeom>
          <a:solidFill>
            <a:schemeClr val="bg1"/>
          </a:solidFill>
        </p:spPr>
        <p:txBody>
          <a:bodyPr wrap="square" rtlCol="0">
            <a:spAutoFit/>
          </a:bodyPr>
          <a:lstStyle/>
          <a:p>
            <a:pPr algn="ctr"/>
            <a:r>
              <a:rPr lang="en-US" sz="3600" dirty="0">
                <a:solidFill>
                  <a:srgbClr val="000000"/>
                </a:solidFill>
              </a:rPr>
              <a:t>Black Pants </a:t>
            </a:r>
          </a:p>
        </p:txBody>
      </p:sp>
      <p:sp>
        <p:nvSpPr>
          <p:cNvPr id="15" name="TextBox 14"/>
          <p:cNvSpPr txBox="1"/>
          <p:nvPr/>
        </p:nvSpPr>
        <p:spPr>
          <a:xfrm>
            <a:off x="1118332" y="2203882"/>
            <a:ext cx="2806716" cy="1200329"/>
          </a:xfrm>
          <a:prstGeom prst="rect">
            <a:avLst/>
          </a:prstGeom>
          <a:solidFill>
            <a:schemeClr val="bg1"/>
          </a:solidFill>
        </p:spPr>
        <p:txBody>
          <a:bodyPr wrap="square" rtlCol="0">
            <a:spAutoFit/>
          </a:bodyPr>
          <a:lstStyle/>
          <a:p>
            <a:pPr algn="ctr"/>
            <a:r>
              <a:rPr lang="en-US" sz="3600" dirty="0">
                <a:solidFill>
                  <a:srgbClr val="000000"/>
                </a:solidFill>
              </a:rPr>
              <a:t>White  Polo Style Shirt </a:t>
            </a:r>
          </a:p>
        </p:txBody>
      </p:sp>
      <p:pic>
        <p:nvPicPr>
          <p:cNvPr id="37" name="Picture 36">
            <a:extLst>
              <a:ext uri="{FF2B5EF4-FFF2-40B4-BE49-F238E27FC236}">
                <a16:creationId xmlns:a16="http://schemas.microsoft.com/office/drawing/2014/main" id="{25B653E6-52D9-4FBF-AA7F-7598EFD148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153" b="94167" l="34167" r="67130">
                        <a14:foregroundMark x1="50556" y1="33403" x2="52500" y2="21389"/>
                        <a14:foregroundMark x1="50648" y1="22431" x2="50463" y2="17222"/>
                        <a14:foregroundMark x1="38056" y1="38750" x2="41111" y2="33542"/>
                        <a14:foregroundMark x1="38333" y1="35486" x2="41944" y2="31875"/>
                        <a14:foregroundMark x1="37870" y1="34167" x2="41296" y2="31875"/>
                        <a14:foregroundMark x1="37685" y1="31806" x2="37685" y2="31806"/>
                        <a14:foregroundMark x1="67130" y1="40069" x2="63611" y2="37986"/>
                        <a14:foregroundMark x1="56481" y1="68750" x2="56111" y2="83333"/>
                        <a14:foregroundMark x1="44630" y1="72639" x2="44722" y2="81736"/>
                        <a14:foregroundMark x1="44722" y1="81736" x2="45370" y2="83333"/>
                        <a14:foregroundMark x1="45278" y1="81111" x2="43704" y2="89792"/>
                        <a14:foregroundMark x1="55463" y1="88472" x2="57222" y2="91389"/>
                        <a14:foregroundMark x1="42685" y1="94167" x2="42685" y2="94167"/>
                        <a14:backgroundMark x1="50741" y1="74306" x2="50741" y2="74306"/>
                        <a14:backgroundMark x1="50926" y1="70625" x2="50926" y2="70625"/>
                        <a14:backgroundMark x1="50833" y1="69097" x2="50833" y2="69097"/>
                        <a14:backgroundMark x1="50648" y1="77500" x2="50648" y2="77500"/>
                        <a14:backgroundMark x1="51019" y1="86528" x2="51019" y2="86528"/>
                        <a14:backgroundMark x1="50278" y1="90000" x2="50278" y2="87569"/>
                      </a14:backgroundRemoval>
                    </a14:imgEffect>
                    <a14:imgEffect>
                      <a14:brightnessContrast contrast="20000"/>
                    </a14:imgEffect>
                  </a14:imgLayer>
                </a14:imgProps>
              </a:ext>
            </a:extLst>
          </a:blip>
          <a:srcRect l="30219" t="12207" r="29718" b="3286"/>
          <a:stretch/>
        </p:blipFill>
        <p:spPr>
          <a:xfrm>
            <a:off x="3834064" y="1423644"/>
            <a:ext cx="1804886" cy="5076244"/>
          </a:xfrm>
          <a:prstGeom prst="rect">
            <a:avLst/>
          </a:prstGeom>
        </p:spPr>
      </p:pic>
      <p:sp>
        <p:nvSpPr>
          <p:cNvPr id="38" name="TextBox 37"/>
          <p:cNvSpPr txBox="1"/>
          <p:nvPr/>
        </p:nvSpPr>
        <p:spPr>
          <a:xfrm>
            <a:off x="816068" y="4998158"/>
            <a:ext cx="3411244" cy="1200329"/>
          </a:xfrm>
          <a:prstGeom prst="rect">
            <a:avLst/>
          </a:prstGeom>
          <a:solidFill>
            <a:schemeClr val="bg1"/>
          </a:solidFill>
        </p:spPr>
        <p:txBody>
          <a:bodyPr wrap="square" rtlCol="0">
            <a:spAutoFit/>
          </a:bodyPr>
          <a:lstStyle/>
          <a:p>
            <a:pPr algn="ctr"/>
            <a:r>
              <a:rPr lang="en-US" sz="3600" dirty="0">
                <a:solidFill>
                  <a:srgbClr val="000000"/>
                </a:solidFill>
              </a:rPr>
              <a:t>Slip Resistant Shoes</a:t>
            </a:r>
          </a:p>
        </p:txBody>
      </p:sp>
      <p:sp>
        <p:nvSpPr>
          <p:cNvPr id="40" name="TextBox 39"/>
          <p:cNvSpPr txBox="1"/>
          <p:nvPr/>
        </p:nvSpPr>
        <p:spPr>
          <a:xfrm>
            <a:off x="5204966" y="1921072"/>
            <a:ext cx="2223142" cy="646331"/>
          </a:xfrm>
          <a:prstGeom prst="rect">
            <a:avLst/>
          </a:prstGeom>
          <a:solidFill>
            <a:schemeClr val="bg1"/>
          </a:solidFill>
        </p:spPr>
        <p:txBody>
          <a:bodyPr wrap="square" rtlCol="0">
            <a:spAutoFit/>
          </a:bodyPr>
          <a:lstStyle/>
          <a:p>
            <a:pPr algn="ctr"/>
            <a:r>
              <a:rPr lang="en-US" sz="3600" dirty="0">
                <a:solidFill>
                  <a:srgbClr val="000000"/>
                </a:solidFill>
              </a:rPr>
              <a:t>Smile</a:t>
            </a:r>
          </a:p>
        </p:txBody>
      </p:sp>
    </p:spTree>
    <p:extLst>
      <p:ext uri="{BB962C8B-B14F-4D97-AF65-F5344CB8AC3E}">
        <p14:creationId xmlns:p14="http://schemas.microsoft.com/office/powerpoint/2010/main" val="67294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495" y="290295"/>
            <a:ext cx="5537200" cy="1143000"/>
          </a:xfrm>
        </p:spPr>
        <p:txBody>
          <a:bodyPr/>
          <a:lstStyle/>
          <a:p>
            <a:pPr algn="l"/>
            <a:r>
              <a:rPr lang="en-US" sz="4000" b="1" dirty="0">
                <a:solidFill>
                  <a:srgbClr val="000000"/>
                </a:solidFill>
              </a:rPr>
              <a:t>Slip-Resistant Shoes</a:t>
            </a:r>
          </a:p>
        </p:txBody>
      </p:sp>
      <p:sp>
        <p:nvSpPr>
          <p:cNvPr id="5" name="Content Placeholder 4"/>
          <p:cNvSpPr>
            <a:spLocks noGrp="1"/>
          </p:cNvSpPr>
          <p:nvPr>
            <p:ph idx="1"/>
          </p:nvPr>
        </p:nvSpPr>
        <p:spPr>
          <a:xfrm>
            <a:off x="742495" y="1369601"/>
            <a:ext cx="5537200" cy="4525963"/>
          </a:xfrm>
        </p:spPr>
        <p:txBody>
          <a:bodyPr/>
          <a:lstStyle/>
          <a:p>
            <a:pPr marL="0" indent="0">
              <a:buNone/>
            </a:pPr>
            <a:r>
              <a:rPr lang="en-US" dirty="0">
                <a:solidFill>
                  <a:srgbClr val="000000"/>
                </a:solidFill>
              </a:rPr>
              <a:t>Food Services employees work around machinery and hot foods, their feet must be adequately protected from possible injury. Employees must wear comfortable, low or no heel closed-toe shoes with slip-resistant soles. Look for “Slip Resistant” stamped on the sole or printed on the box.</a:t>
            </a:r>
          </a:p>
          <a:p>
            <a:pPr lvl="1">
              <a:buFont typeface="Wingdings" panose="05000000000000000000" pitchFamily="2" charset="2"/>
              <a:buChar char="Ø"/>
            </a:pPr>
            <a:r>
              <a:rPr lang="en-US" sz="2400" dirty="0">
                <a:solidFill>
                  <a:srgbClr val="000000"/>
                </a:solidFill>
              </a:rPr>
              <a:t>Shoes must be leather or leather-like</a:t>
            </a:r>
          </a:p>
          <a:p>
            <a:pPr lvl="1">
              <a:buFont typeface="Wingdings" panose="05000000000000000000" pitchFamily="2" charset="2"/>
              <a:buChar char="Ø"/>
            </a:pPr>
            <a:r>
              <a:rPr lang="en-US" sz="2400" dirty="0">
                <a:solidFill>
                  <a:srgbClr val="000000"/>
                </a:solidFill>
              </a:rPr>
              <a:t>No perforated material (Mesh)</a:t>
            </a:r>
          </a:p>
          <a:p>
            <a:pPr marL="300038" lvl="1" indent="0">
              <a:buNone/>
            </a:pPr>
            <a:endParaRPr lang="en-US" sz="2200" dirty="0">
              <a:solidFill>
                <a:srgbClr val="000000"/>
              </a:solidFill>
            </a:endParaRPr>
          </a:p>
          <a:p>
            <a:pPr marL="300038" lvl="1" indent="0">
              <a:buNone/>
            </a:pPr>
            <a:endParaRPr lang="en-US" sz="2200" dirty="0">
              <a:solidFill>
                <a:srgbClr val="000000"/>
              </a:solidFill>
            </a:endParaRPr>
          </a:p>
        </p:txBody>
      </p:sp>
      <p:pic>
        <p:nvPicPr>
          <p:cNvPr id="1028" name="Picture 4" descr="Image result for slip resistant shoes  kitchen">
            <a:extLst>
              <a:ext uri="{FF2B5EF4-FFF2-40B4-BE49-F238E27FC236}">
                <a16:creationId xmlns:a16="http://schemas.microsoft.com/office/drawing/2014/main" id="{F90F53E9-B1A0-482A-86B5-8F2FB9CAC4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35" b="91176" l="1497" r="97891">
                        <a14:foregroundMark x1="3741" y1="47353" x2="37755" y2="44853"/>
                        <a14:foregroundMark x1="37755" y1="44853" x2="65850" y2="44853"/>
                        <a14:foregroundMark x1="65850" y1="44853" x2="73605" y2="43382"/>
                        <a14:foregroundMark x1="73605" y1="43382" x2="85374" y2="34118"/>
                        <a14:foregroundMark x1="85374" y1="34118" x2="89864" y2="26029"/>
                        <a14:foregroundMark x1="89864" y1="26029" x2="90136" y2="26029"/>
                        <a14:foregroundMark x1="3469" y1="22059" x2="1497" y2="62206"/>
                        <a14:foregroundMark x1="1497" y1="62206" x2="1837" y2="78235"/>
                        <a14:foregroundMark x1="78776" y1="9118" x2="88912" y2="26029"/>
                        <a14:foregroundMark x1="88912" y1="26029" x2="91224" y2="37353"/>
                        <a14:foregroundMark x1="91224" y1="37353" x2="91769" y2="49265"/>
                        <a14:foregroundMark x1="91769" y1="49265" x2="89796" y2="63088"/>
                        <a14:foregroundMark x1="89796" y1="63088" x2="72381" y2="84412"/>
                        <a14:foregroundMark x1="72381" y1="84412" x2="69456" y2="86029"/>
                        <a14:foregroundMark x1="90136" y1="12206" x2="94286" y2="30441"/>
                        <a14:foregroundMark x1="94286" y1="30441" x2="95170" y2="73088"/>
                        <a14:foregroundMark x1="97211" y1="17500" x2="98027" y2="53971"/>
                        <a14:foregroundMark x1="76803" y1="3382" x2="83469" y2="3824"/>
                        <a14:foregroundMark x1="51837" y1="90882" x2="67211" y2="91176"/>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5317897" y="2042478"/>
            <a:ext cx="4787900" cy="221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8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170"/>
            <a:ext cx="8229600" cy="1143000"/>
          </a:xfrm>
        </p:spPr>
        <p:txBody>
          <a:bodyPr/>
          <a:lstStyle/>
          <a:p>
            <a:pPr algn="l"/>
            <a:r>
              <a:rPr lang="en-US" sz="4000" b="1" dirty="0">
                <a:solidFill>
                  <a:srgbClr val="000000"/>
                </a:solidFill>
              </a:rPr>
              <a:t>Shoes</a:t>
            </a:r>
          </a:p>
        </p:txBody>
      </p:sp>
      <p:pic>
        <p:nvPicPr>
          <p:cNvPr id="1028" name="Picture 4" descr="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39" y="4372738"/>
            <a:ext cx="1771172" cy="1475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lie II - Black / Women's - Leather Non-Slip Work Shoes - Shoes For Crew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0673" y="1999728"/>
            <a:ext cx="2020764" cy="13488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716" y="3513957"/>
            <a:ext cx="1768553" cy="1001651"/>
          </a:xfrm>
          <a:prstGeom prst="rect">
            <a:avLst/>
          </a:prstGeom>
        </p:spPr>
      </p:pic>
      <p:cxnSp>
        <p:nvCxnSpPr>
          <p:cNvPr id="9" name="Straight Connector 8"/>
          <p:cNvCxnSpPr/>
          <p:nvPr/>
        </p:nvCxnSpPr>
        <p:spPr>
          <a:xfrm>
            <a:off x="4510500" y="1308474"/>
            <a:ext cx="11733" cy="481675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69590" y="1228457"/>
            <a:ext cx="3885043" cy="461665"/>
          </a:xfrm>
          <a:prstGeom prst="rect">
            <a:avLst/>
          </a:prstGeom>
          <a:noFill/>
        </p:spPr>
        <p:txBody>
          <a:bodyPr wrap="square" rtlCol="0">
            <a:spAutoFit/>
          </a:bodyPr>
          <a:lstStyle/>
          <a:p>
            <a:pPr algn="ctr"/>
            <a:r>
              <a:rPr lang="en-US" sz="2400" b="1" dirty="0">
                <a:solidFill>
                  <a:srgbClr val="000000"/>
                </a:solidFill>
              </a:rPr>
              <a:t>Approved Shoes</a:t>
            </a:r>
          </a:p>
        </p:txBody>
      </p:sp>
      <p:pic>
        <p:nvPicPr>
          <p:cNvPr id="2054" name="Picture 6" descr="Image result for slip resistance sol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194" b="17625"/>
          <a:stretch/>
        </p:blipFill>
        <p:spPr bwMode="auto">
          <a:xfrm>
            <a:off x="365361" y="3317741"/>
            <a:ext cx="1816768" cy="11978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657831" y="1275862"/>
            <a:ext cx="4400752" cy="4657642"/>
            <a:chOff x="4645275" y="1308474"/>
            <a:chExt cx="4355791" cy="4657642"/>
          </a:xfrm>
        </p:grpSpPr>
        <p:sp>
          <p:nvSpPr>
            <p:cNvPr id="15" name="TextBox 14"/>
            <p:cNvSpPr txBox="1"/>
            <p:nvPr/>
          </p:nvSpPr>
          <p:spPr>
            <a:xfrm>
              <a:off x="4645275" y="1308474"/>
              <a:ext cx="4084488" cy="461665"/>
            </a:xfrm>
            <a:prstGeom prst="rect">
              <a:avLst/>
            </a:prstGeom>
            <a:noFill/>
          </p:spPr>
          <p:txBody>
            <a:bodyPr wrap="square" rtlCol="0">
              <a:spAutoFit/>
            </a:bodyPr>
            <a:lstStyle/>
            <a:p>
              <a:pPr algn="ctr"/>
              <a:r>
                <a:rPr lang="en-US" sz="2400" b="1" dirty="0">
                  <a:solidFill>
                    <a:srgbClr val="000000"/>
                  </a:solidFill>
                </a:rPr>
                <a:t>Unapproved Shoes</a:t>
              </a:r>
            </a:p>
          </p:txBody>
        </p:sp>
        <p:grpSp>
          <p:nvGrpSpPr>
            <p:cNvPr id="2" name="Group 1"/>
            <p:cNvGrpSpPr/>
            <p:nvPr/>
          </p:nvGrpSpPr>
          <p:grpSpPr>
            <a:xfrm>
              <a:off x="4947960" y="1981158"/>
              <a:ext cx="4053106" cy="3984958"/>
              <a:chOff x="4947960" y="1981158"/>
              <a:chExt cx="4053106" cy="3984958"/>
            </a:xfrm>
          </p:grpSpPr>
          <p:pic>
            <p:nvPicPr>
              <p:cNvPr id="1038" name="Picture 14" descr="Slip-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363" b="20195"/>
              <a:stretch/>
            </p:blipFill>
            <p:spPr bwMode="auto">
              <a:xfrm>
                <a:off x="6907929" y="1981158"/>
                <a:ext cx="2093137" cy="13488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onvers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9098"/>
              <a:stretch/>
            </p:blipFill>
            <p:spPr bwMode="auto">
              <a:xfrm>
                <a:off x="4947960" y="2183678"/>
                <a:ext cx="1854200" cy="943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d1szvu1sjta0pg.cloudfront.net/img/productimages/xlarge/14950_NA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2006" y="3283842"/>
                <a:ext cx="1766107" cy="15637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d1szvu1sjta0pg.cloudfront.net/img/productimages/xlarge/14490_BK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2344" y="3351970"/>
                <a:ext cx="1689164" cy="14956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ik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2344" y="4915729"/>
                <a:ext cx="1936852" cy="8442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d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4354" y="4709609"/>
                <a:ext cx="1687832" cy="125650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 name="Picture 8" descr="000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3153" b="14889"/>
          <a:stretch/>
        </p:blipFill>
        <p:spPr bwMode="auto">
          <a:xfrm>
            <a:off x="2459679" y="4814989"/>
            <a:ext cx="1852396" cy="8442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t="19706" b="10163"/>
          <a:stretch/>
        </p:blipFill>
        <p:spPr>
          <a:xfrm>
            <a:off x="213998" y="2185993"/>
            <a:ext cx="2088211" cy="976329"/>
          </a:xfrm>
          <a:prstGeom prst="rect">
            <a:avLst/>
          </a:prstGeom>
        </p:spPr>
      </p:pic>
      <p:sp>
        <p:nvSpPr>
          <p:cNvPr id="21" name="&quot;Not Allowed&quot; Symbol 20">
            <a:extLst>
              <a:ext uri="{FF2B5EF4-FFF2-40B4-BE49-F238E27FC236}">
                <a16:creationId xmlns:a16="http://schemas.microsoft.com/office/drawing/2014/main" id="{261E0C3C-7741-4E8C-9641-9E9068F2FAF8}"/>
              </a:ext>
            </a:extLst>
          </p:cNvPr>
          <p:cNvSpPr/>
          <p:nvPr/>
        </p:nvSpPr>
        <p:spPr>
          <a:xfrm>
            <a:off x="4880241" y="1696461"/>
            <a:ext cx="3975837" cy="4428766"/>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40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32278"/>
            <a:ext cx="8386175" cy="1143000"/>
          </a:xfrm>
        </p:spPr>
        <p:txBody>
          <a:bodyPr/>
          <a:lstStyle/>
          <a:p>
            <a:pPr algn="l"/>
            <a:r>
              <a:rPr lang="en-US" sz="4000" b="1" dirty="0">
                <a:solidFill>
                  <a:srgbClr val="000000"/>
                </a:solidFill>
              </a:rPr>
              <a:t>Why Wear Slip-Resistant Shoes?</a:t>
            </a:r>
          </a:p>
        </p:txBody>
      </p:sp>
      <p:sp>
        <p:nvSpPr>
          <p:cNvPr id="5" name="Content Placeholder 4"/>
          <p:cNvSpPr>
            <a:spLocks noGrp="1"/>
          </p:cNvSpPr>
          <p:nvPr>
            <p:ph idx="1"/>
          </p:nvPr>
        </p:nvSpPr>
        <p:spPr>
          <a:xfrm>
            <a:off x="399143" y="1345105"/>
            <a:ext cx="8033658" cy="4896034"/>
          </a:xfrm>
        </p:spPr>
        <p:txBody>
          <a:bodyPr/>
          <a:lstStyle/>
          <a:p>
            <a:pPr marL="0" indent="0">
              <a:buNone/>
            </a:pPr>
            <a:r>
              <a:rPr lang="en-US" dirty="0">
                <a:solidFill>
                  <a:srgbClr val="000000"/>
                </a:solidFill>
              </a:rPr>
              <a:t>Slip resistant-shoes increase traction in slippery environments by using special sole materials and tread design to prevent falls.</a:t>
            </a:r>
          </a:p>
          <a:p>
            <a:pPr marL="0" indent="0">
              <a:buNone/>
            </a:pPr>
            <a:r>
              <a:rPr lang="en-US" dirty="0">
                <a:solidFill>
                  <a:srgbClr val="000000"/>
                </a:solidFill>
              </a:rPr>
              <a:t>A slip and fall accident at work can have serious repercussions:</a:t>
            </a:r>
            <a:endParaRPr lang="en-US" sz="2200" dirty="0">
              <a:solidFill>
                <a:srgbClr val="000000"/>
              </a:solidFill>
            </a:endParaRPr>
          </a:p>
          <a:p>
            <a:pPr marL="642938" lvl="1" indent="-342900">
              <a:buFont typeface="Wingdings" panose="05000000000000000000" pitchFamily="2" charset="2"/>
              <a:buChar char="Ø"/>
            </a:pPr>
            <a:r>
              <a:rPr lang="en-US" sz="2200" dirty="0">
                <a:solidFill>
                  <a:srgbClr val="000000"/>
                </a:solidFill>
              </a:rPr>
              <a:t>Physical, financial, and mental</a:t>
            </a:r>
          </a:p>
          <a:p>
            <a:pPr marL="300038" lvl="1" indent="0">
              <a:buNone/>
            </a:pPr>
            <a:endParaRPr lang="en-US" sz="1000" dirty="0">
              <a:solidFill>
                <a:srgbClr val="000000"/>
              </a:solidFill>
            </a:endParaRPr>
          </a:p>
          <a:p>
            <a:pPr marL="0" indent="0">
              <a:buNone/>
            </a:pPr>
            <a:r>
              <a:rPr lang="en-US" dirty="0">
                <a:solidFill>
                  <a:srgbClr val="000000"/>
                </a:solidFill>
              </a:rPr>
              <a:t>Protecting yourself with slip resistant shoes makes you a more productive team member when you are not worried about:</a:t>
            </a:r>
          </a:p>
          <a:p>
            <a:pPr lvl="1">
              <a:buFont typeface="Wingdings" panose="05000000000000000000" pitchFamily="2" charset="2"/>
              <a:buChar char="Ø"/>
            </a:pPr>
            <a:r>
              <a:rPr lang="en-US" sz="1900" dirty="0">
                <a:solidFill>
                  <a:srgbClr val="000000"/>
                </a:solidFill>
              </a:rPr>
              <a:t>	</a:t>
            </a:r>
            <a:r>
              <a:rPr lang="en-US" sz="2200" dirty="0">
                <a:solidFill>
                  <a:srgbClr val="000000"/>
                </a:solidFill>
              </a:rPr>
              <a:t>Slipping or getting hurt at work </a:t>
            </a:r>
          </a:p>
          <a:p>
            <a:pPr marL="342900" lvl="1" indent="0">
              <a:buNone/>
            </a:pPr>
            <a:endParaRPr lang="en-US" sz="1000" dirty="0">
              <a:solidFill>
                <a:srgbClr val="000000"/>
              </a:solidFill>
            </a:endParaRPr>
          </a:p>
          <a:p>
            <a:pPr marL="0" indent="0">
              <a:buNone/>
            </a:pPr>
            <a:r>
              <a:rPr lang="en-US" dirty="0">
                <a:solidFill>
                  <a:srgbClr val="000000"/>
                </a:solidFill>
              </a:rPr>
              <a:t>Your health isn’t something to gamble with, so protect yourself with the right safety footwear.</a:t>
            </a:r>
          </a:p>
          <a:p>
            <a:pPr marL="0" indent="0">
              <a:buNone/>
            </a:pPr>
            <a:endParaRPr lang="en-US" sz="1000" dirty="0">
              <a:solidFill>
                <a:srgbClr val="000000"/>
              </a:solidFill>
            </a:endParaRPr>
          </a:p>
          <a:p>
            <a:pPr marL="0" indent="0">
              <a:buNone/>
            </a:pPr>
            <a:r>
              <a:rPr lang="en-US" dirty="0">
                <a:solidFill>
                  <a:srgbClr val="000000"/>
                </a:solidFill>
              </a:rPr>
              <a:t>The most dangerous part in the cafeteria is the floor.</a:t>
            </a:r>
          </a:p>
        </p:txBody>
      </p:sp>
    </p:spTree>
    <p:extLst>
      <p:ext uri="{BB962C8B-B14F-4D97-AF65-F5344CB8AC3E}">
        <p14:creationId xmlns:p14="http://schemas.microsoft.com/office/powerpoint/2010/main" val="102575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0000"/>
                </a:solidFill>
              </a:rPr>
              <a:t>Approved Hair and Beard Covering</a:t>
            </a:r>
          </a:p>
        </p:txBody>
      </p:sp>
      <p:sp>
        <p:nvSpPr>
          <p:cNvPr id="3" name="Content Placeholder 2"/>
          <p:cNvSpPr>
            <a:spLocks noGrp="1"/>
          </p:cNvSpPr>
          <p:nvPr>
            <p:ph idx="1"/>
          </p:nvPr>
        </p:nvSpPr>
        <p:spPr>
          <a:xfrm>
            <a:off x="457199" y="1265150"/>
            <a:ext cx="7785279" cy="5135650"/>
          </a:xfrm>
        </p:spPr>
        <p:txBody>
          <a:bodyPr/>
          <a:lstStyle/>
          <a:p>
            <a:pPr marL="0" indent="0">
              <a:buNone/>
            </a:pPr>
            <a:r>
              <a:rPr lang="en-US" dirty="0">
                <a:solidFill>
                  <a:srgbClr val="000000"/>
                </a:solidFill>
              </a:rPr>
              <a:t>All employees must continue to wear the approved hairnet coverings at all times and all loose hair must be fully covered.</a:t>
            </a:r>
          </a:p>
          <a:p>
            <a:pPr marL="0" indent="0">
              <a:buNone/>
            </a:pPr>
            <a:endParaRPr lang="en-US" sz="600" dirty="0">
              <a:solidFill>
                <a:srgbClr val="000000"/>
              </a:solidFill>
            </a:endParaRPr>
          </a:p>
          <a:p>
            <a:pPr marL="342900" indent="-342900">
              <a:buFont typeface="Wingdings" panose="05000000000000000000" pitchFamily="2" charset="2"/>
              <a:buChar char="Ø"/>
            </a:pPr>
            <a:r>
              <a:rPr lang="en-US" dirty="0">
                <a:solidFill>
                  <a:srgbClr val="000000"/>
                </a:solidFill>
              </a:rPr>
              <a:t>Employees with any facial hair must wear a beard snood.</a:t>
            </a:r>
            <a:endParaRPr lang="en-US" sz="2200"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sz="1000" b="1" dirty="0">
              <a:solidFill>
                <a:srgbClr val="000000"/>
              </a:solidFill>
            </a:endParaRPr>
          </a:p>
          <a:p>
            <a:pPr marL="0" indent="0">
              <a:buNone/>
            </a:pPr>
            <a:endParaRPr lang="en-US" b="1" dirty="0">
              <a:solidFill>
                <a:srgbClr val="000000"/>
              </a:solidFill>
            </a:endParaRPr>
          </a:p>
          <a:p>
            <a:pPr marL="0" indent="0">
              <a:buNone/>
            </a:pPr>
            <a:r>
              <a:rPr lang="en-US" b="1" dirty="0">
                <a:solidFill>
                  <a:srgbClr val="000000"/>
                </a:solidFill>
              </a:rPr>
              <a:t>Note: Bandanas and baseball caps are prohibited.</a:t>
            </a:r>
          </a:p>
        </p:txBody>
      </p:sp>
      <p:pic>
        <p:nvPicPr>
          <p:cNvPr id="5" name="Picture 4"/>
          <p:cNvPicPr>
            <a:picLocks noChangeAspect="1"/>
          </p:cNvPicPr>
          <p:nvPr/>
        </p:nvPicPr>
        <p:blipFill rotWithShape="1">
          <a:blip r:embed="rId3"/>
          <a:srcRect l="17274" r="2658"/>
          <a:stretch/>
        </p:blipFill>
        <p:spPr>
          <a:xfrm>
            <a:off x="3324170" y="3257379"/>
            <a:ext cx="2208717" cy="2325207"/>
          </a:xfrm>
          <a:prstGeom prst="rect">
            <a:avLst/>
          </a:prstGeom>
          <a:ln>
            <a:solidFill>
              <a:srgbClr val="000000"/>
            </a:solidFill>
          </a:ln>
        </p:spPr>
      </p:pic>
      <p:sp>
        <p:nvSpPr>
          <p:cNvPr id="7" name="TextBox 6"/>
          <p:cNvSpPr txBox="1"/>
          <p:nvPr/>
        </p:nvSpPr>
        <p:spPr>
          <a:xfrm>
            <a:off x="6400800" y="4867151"/>
            <a:ext cx="424424" cy="215076"/>
          </a:xfrm>
          <a:prstGeom prst="rect">
            <a:avLst/>
          </a:prstGeom>
          <a:solidFill>
            <a:srgbClr val="FBFDFC"/>
          </a:solidFill>
        </p:spPr>
        <p:txBody>
          <a:bodyPr wrap="square" rtlCol="0">
            <a:spAutoFit/>
          </a:bodyPr>
          <a:lstStyle/>
          <a:p>
            <a:endParaRPr lang="en-US" dirty="0"/>
          </a:p>
        </p:txBody>
      </p:sp>
      <p:grpSp>
        <p:nvGrpSpPr>
          <p:cNvPr id="10" name="Group 9"/>
          <p:cNvGrpSpPr/>
          <p:nvPr/>
        </p:nvGrpSpPr>
        <p:grpSpPr>
          <a:xfrm>
            <a:off x="720464" y="3241878"/>
            <a:ext cx="7377777" cy="2340708"/>
            <a:chOff x="720464" y="3241878"/>
            <a:chExt cx="7377777" cy="2340708"/>
          </a:xfrm>
        </p:grpSpPr>
        <p:pic>
          <p:nvPicPr>
            <p:cNvPr id="4" name="Picture 2" descr="IMG_573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920" b="24029"/>
            <a:stretch/>
          </p:blipFill>
          <p:spPr bwMode="auto">
            <a:xfrm>
              <a:off x="720464" y="3241878"/>
              <a:ext cx="2340443" cy="234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24170" y="3539887"/>
              <a:ext cx="411407" cy="369332"/>
            </a:xfrm>
            <a:prstGeom prst="rect">
              <a:avLst/>
            </a:prstGeom>
            <a:solidFill>
              <a:schemeClr val="bg1"/>
            </a:solidFill>
          </p:spPr>
          <p:txBody>
            <a:bodyPr wrap="square" rtlCol="0">
              <a:spAutoFit/>
            </a:bodyPr>
            <a:lstStyle/>
            <a:p>
              <a:endParaRPr lang="en-US" dirty="0"/>
            </a:p>
          </p:txBody>
        </p:sp>
        <p:pic>
          <p:nvPicPr>
            <p:cNvPr id="8" name="Picture 7" descr="cid:IMG_1078.1.jpg"/>
            <p:cNvPicPr/>
            <p:nvPr/>
          </p:nvPicPr>
          <p:blipFill rotWithShape="1">
            <a:blip r:embed="rId5" r:link="rId6" cstate="print">
              <a:extLst>
                <a:ext uri="{28A0092B-C50C-407E-A947-70E740481C1C}">
                  <a14:useLocalDpi xmlns:a14="http://schemas.microsoft.com/office/drawing/2010/main" val="0"/>
                </a:ext>
              </a:extLst>
            </a:blip>
            <a:srcRect l="21883" t="10090" r="19648" b="47018"/>
            <a:stretch/>
          </p:blipFill>
          <p:spPr bwMode="auto">
            <a:xfrm>
              <a:off x="5845059" y="3241878"/>
              <a:ext cx="2253182" cy="2325208"/>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5121480" y="4712895"/>
              <a:ext cx="411407"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89107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0000"/>
                </a:solidFill>
              </a:rPr>
              <a:t>Religious Head Covering</a:t>
            </a:r>
          </a:p>
        </p:txBody>
      </p:sp>
      <p:sp>
        <p:nvSpPr>
          <p:cNvPr id="3" name="Content Placeholder 2"/>
          <p:cNvSpPr>
            <a:spLocks noGrp="1"/>
          </p:cNvSpPr>
          <p:nvPr>
            <p:ph idx="1"/>
          </p:nvPr>
        </p:nvSpPr>
        <p:spPr>
          <a:xfrm>
            <a:off x="457200" y="1417638"/>
            <a:ext cx="7872608" cy="5171052"/>
          </a:xfrm>
        </p:spPr>
        <p:txBody>
          <a:bodyPr/>
          <a:lstStyle/>
          <a:p>
            <a:pPr marL="0" indent="0">
              <a:buNone/>
            </a:pPr>
            <a:r>
              <a:rPr lang="en-US" dirty="0">
                <a:solidFill>
                  <a:srgbClr val="000000"/>
                </a:solidFill>
              </a:rPr>
              <a:t>Employees wearing religious/ethnic head coverings may continue to do so provided it does not pose a safety or sanitation concern.</a:t>
            </a:r>
          </a:p>
          <a:p>
            <a:pPr marL="0" indent="0">
              <a:buNone/>
            </a:pPr>
            <a:endParaRPr lang="en-US" sz="600" dirty="0">
              <a:solidFill>
                <a:srgbClr val="000000"/>
              </a:solidFill>
            </a:endParaRPr>
          </a:p>
          <a:p>
            <a:pPr marL="642938" lvl="1" indent="-342900">
              <a:buFont typeface="Arial" panose="020B0604020202020204" pitchFamily="34" charset="0"/>
              <a:buChar char="•"/>
            </a:pPr>
            <a:r>
              <a:rPr lang="en-US" sz="2200" dirty="0">
                <a:solidFill>
                  <a:srgbClr val="000000"/>
                </a:solidFill>
              </a:rPr>
              <a:t>If the head covering poses a potential safety or sanitation concern, a meeting will be held with the immediate supervisor and/or HR to discuss possible accommodations.</a:t>
            </a:r>
          </a:p>
          <a:p>
            <a:pPr marL="0" indent="0">
              <a:buNone/>
            </a:pPr>
            <a:endParaRPr lang="en-US" sz="2200" dirty="0">
              <a:solidFill>
                <a:srgbClr val="000000"/>
              </a:solidFill>
            </a:endParaRPr>
          </a:p>
        </p:txBody>
      </p:sp>
      <p:pic>
        <p:nvPicPr>
          <p:cNvPr id="4" name="Picture 4" descr="IMG_1175_1496844682148"/>
          <p:cNvPicPr>
            <a:picLocks noChangeAspect="1" noChangeArrowheads="1"/>
          </p:cNvPicPr>
          <p:nvPr/>
        </p:nvPicPr>
        <p:blipFill rotWithShape="1">
          <a:blip r:embed="rId3">
            <a:extLst>
              <a:ext uri="{28A0092B-C50C-407E-A947-70E740481C1C}">
                <a14:useLocalDpi xmlns:a14="http://schemas.microsoft.com/office/drawing/2010/main" val="0"/>
              </a:ext>
            </a:extLst>
          </a:blip>
          <a:srcRect l="35584" t="9788" r="30348" b="61034"/>
          <a:stretch/>
        </p:blipFill>
        <p:spPr bwMode="auto">
          <a:xfrm>
            <a:off x="1968283" y="3962926"/>
            <a:ext cx="2076775" cy="21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G_1179_1496844682145"/>
          <p:cNvPicPr>
            <a:picLocks noChangeAspect="1" noChangeArrowheads="1"/>
          </p:cNvPicPr>
          <p:nvPr/>
        </p:nvPicPr>
        <p:blipFill rotWithShape="1">
          <a:blip r:embed="rId4">
            <a:extLst>
              <a:ext uri="{28A0092B-C50C-407E-A947-70E740481C1C}">
                <a14:useLocalDpi xmlns:a14="http://schemas.microsoft.com/office/drawing/2010/main" val="0"/>
              </a:ext>
            </a:extLst>
          </a:blip>
          <a:srcRect l="26091" t="8711" r="29565" b="56586"/>
          <a:stretch/>
        </p:blipFill>
        <p:spPr bwMode="auto">
          <a:xfrm>
            <a:off x="4968213" y="3962926"/>
            <a:ext cx="2076775" cy="216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29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0000"/>
                </a:solidFill>
              </a:rPr>
              <a:t>Jewelry &amp; Accessories</a:t>
            </a:r>
          </a:p>
        </p:txBody>
      </p:sp>
      <p:sp>
        <p:nvSpPr>
          <p:cNvPr id="3" name="Content Placeholder 2"/>
          <p:cNvSpPr>
            <a:spLocks noGrp="1"/>
          </p:cNvSpPr>
          <p:nvPr>
            <p:ph idx="1"/>
          </p:nvPr>
        </p:nvSpPr>
        <p:spPr>
          <a:xfrm>
            <a:off x="457200" y="1417638"/>
            <a:ext cx="7872608" cy="5171052"/>
          </a:xfrm>
        </p:spPr>
        <p:txBody>
          <a:bodyPr/>
          <a:lstStyle/>
          <a:p>
            <a:pPr marL="0" indent="0">
              <a:buNone/>
            </a:pPr>
            <a:endParaRPr lang="en-US" sz="2200" dirty="0">
              <a:solidFill>
                <a:srgbClr val="000000"/>
              </a:solidFill>
            </a:endParaRPr>
          </a:p>
          <a:p>
            <a:pPr marL="0" indent="0">
              <a:buNone/>
            </a:pPr>
            <a:endParaRPr lang="en-US" sz="2200" dirty="0">
              <a:solidFill>
                <a:srgbClr val="000000"/>
              </a:solidFill>
            </a:endParaRPr>
          </a:p>
        </p:txBody>
      </p:sp>
      <p:sp>
        <p:nvSpPr>
          <p:cNvPr id="6" name="Content Placeholder 2">
            <a:extLst>
              <a:ext uri="{FF2B5EF4-FFF2-40B4-BE49-F238E27FC236}">
                <a16:creationId xmlns:a16="http://schemas.microsoft.com/office/drawing/2014/main" id="{8B06F5BF-0BB1-4F98-9432-20516E3F9825}"/>
              </a:ext>
            </a:extLst>
          </p:cNvPr>
          <p:cNvSpPr txBox="1">
            <a:spLocks/>
          </p:cNvSpPr>
          <p:nvPr/>
        </p:nvSpPr>
        <p:spPr bwMode="auto">
          <a:xfrm>
            <a:off x="468508" y="5258655"/>
            <a:ext cx="7485821"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2800" dirty="0">
                <a:solidFill>
                  <a:srgbClr val="000000"/>
                </a:solidFill>
              </a:rPr>
              <a:t>Watches, necklaces, earrings, nose rings, tongue rings, or any facial jewelry are not permitted.</a:t>
            </a:r>
          </a:p>
          <a:p>
            <a:pPr marL="0" indent="0">
              <a:buFont typeface="Arial" charset="0"/>
              <a:buNone/>
            </a:pPr>
            <a:endParaRPr lang="en-US" sz="2200" dirty="0">
              <a:solidFill>
                <a:srgbClr val="000000"/>
              </a:solidFill>
            </a:endParaRPr>
          </a:p>
        </p:txBody>
      </p:sp>
      <p:pic>
        <p:nvPicPr>
          <p:cNvPr id="2050" name="Picture 2" descr="Image result for earrings stud">
            <a:extLst>
              <a:ext uri="{FF2B5EF4-FFF2-40B4-BE49-F238E27FC236}">
                <a16:creationId xmlns:a16="http://schemas.microsoft.com/office/drawing/2014/main" id="{6D2770A0-E24A-4521-808F-FABD7ED8E6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18650" y="3240639"/>
            <a:ext cx="1884362" cy="1884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cklace on neck">
            <a:extLst>
              <a:ext uri="{FF2B5EF4-FFF2-40B4-BE49-F238E27FC236}">
                <a16:creationId xmlns:a16="http://schemas.microsoft.com/office/drawing/2014/main" id="{A00A302E-AF9A-4661-9247-544C83B86FC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5245" y="3240639"/>
            <a:ext cx="2228744" cy="1890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ose ring">
            <a:extLst>
              <a:ext uri="{FF2B5EF4-FFF2-40B4-BE49-F238E27FC236}">
                <a16:creationId xmlns:a16="http://schemas.microsoft.com/office/drawing/2014/main" id="{4E39177D-60B7-46D9-BDF9-E338834B2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79" y="3240639"/>
            <a:ext cx="1884362" cy="18843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ongue piercing">
            <a:extLst>
              <a:ext uri="{FF2B5EF4-FFF2-40B4-BE49-F238E27FC236}">
                <a16:creationId xmlns:a16="http://schemas.microsoft.com/office/drawing/2014/main" id="{A45F6436-B403-4088-AECC-94E446E948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798" t="15404" r="29035" b="1878"/>
          <a:stretch/>
        </p:blipFill>
        <p:spPr bwMode="auto">
          <a:xfrm>
            <a:off x="6859514" y="3240639"/>
            <a:ext cx="1844485" cy="1884362"/>
          </a:xfrm>
          <a:prstGeom prst="rect">
            <a:avLst/>
          </a:prstGeom>
          <a:noFill/>
          <a:extLst>
            <a:ext uri="{909E8E84-426E-40DD-AFC4-6F175D3DCCD1}">
              <a14:hiddenFill xmlns:a14="http://schemas.microsoft.com/office/drawing/2010/main">
                <a:solidFill>
                  <a:srgbClr val="FFFFFF"/>
                </a:solidFill>
              </a14:hiddenFill>
            </a:ext>
          </a:extLst>
        </p:spPr>
      </p:pic>
      <p:sp>
        <p:nvSpPr>
          <p:cNvPr id="11" name="&quot;Not Allowed&quot; Symbol 10">
            <a:extLst>
              <a:ext uri="{FF2B5EF4-FFF2-40B4-BE49-F238E27FC236}">
                <a16:creationId xmlns:a16="http://schemas.microsoft.com/office/drawing/2014/main" id="{01827449-93C4-455B-9386-0FAFAB367DB1}"/>
              </a:ext>
            </a:extLst>
          </p:cNvPr>
          <p:cNvSpPr/>
          <p:nvPr/>
        </p:nvSpPr>
        <p:spPr>
          <a:xfrm>
            <a:off x="520701" y="3298107"/>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quot;Not Allowed&quot; Symbol 11">
            <a:extLst>
              <a:ext uri="{FF2B5EF4-FFF2-40B4-BE49-F238E27FC236}">
                <a16:creationId xmlns:a16="http://schemas.microsoft.com/office/drawing/2014/main" id="{FD076E2E-932B-4E82-8B10-779D29046D14}"/>
              </a:ext>
            </a:extLst>
          </p:cNvPr>
          <p:cNvSpPr/>
          <p:nvPr/>
        </p:nvSpPr>
        <p:spPr>
          <a:xfrm>
            <a:off x="2787553" y="3298107"/>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quot;Not Allowed&quot; Symbol 13">
            <a:extLst>
              <a:ext uri="{FF2B5EF4-FFF2-40B4-BE49-F238E27FC236}">
                <a16:creationId xmlns:a16="http://schemas.microsoft.com/office/drawing/2014/main" id="{84BC9264-D371-43AA-951B-9C54E80B33D9}"/>
              </a:ext>
            </a:extLst>
          </p:cNvPr>
          <p:cNvSpPr/>
          <p:nvPr/>
        </p:nvSpPr>
        <p:spPr>
          <a:xfrm>
            <a:off x="4824577" y="3298107"/>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quot;Not Allowed&quot; Symbol 14">
            <a:extLst>
              <a:ext uri="{FF2B5EF4-FFF2-40B4-BE49-F238E27FC236}">
                <a16:creationId xmlns:a16="http://schemas.microsoft.com/office/drawing/2014/main" id="{336844CB-29E3-4A1A-8536-4201A46CBD32}"/>
              </a:ext>
            </a:extLst>
          </p:cNvPr>
          <p:cNvSpPr/>
          <p:nvPr/>
        </p:nvSpPr>
        <p:spPr>
          <a:xfrm>
            <a:off x="6874997" y="3298107"/>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6" name="Picture 2" descr="Related image">
            <a:extLst>
              <a:ext uri="{FF2B5EF4-FFF2-40B4-BE49-F238E27FC236}">
                <a16:creationId xmlns:a16="http://schemas.microsoft.com/office/drawing/2014/main" id="{C3FC6470-E28C-41EE-9A4E-A4B121205D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6246" y="1155458"/>
            <a:ext cx="2372900" cy="18843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lated image">
            <a:extLst>
              <a:ext uri="{FF2B5EF4-FFF2-40B4-BE49-F238E27FC236}">
                <a16:creationId xmlns:a16="http://schemas.microsoft.com/office/drawing/2014/main" id="{BAE4E17C-B14E-4FAB-8668-C2063CAA9493}"/>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29154"/>
          <a:stretch/>
        </p:blipFill>
        <p:spPr bwMode="auto">
          <a:xfrm>
            <a:off x="6191321" y="1155458"/>
            <a:ext cx="1790843" cy="1895839"/>
          </a:xfrm>
          <a:prstGeom prst="rect">
            <a:avLst/>
          </a:prstGeom>
          <a:noFill/>
          <a:extLst>
            <a:ext uri="{909E8E84-426E-40DD-AFC4-6F175D3DCCD1}">
              <a14:hiddenFill xmlns:a14="http://schemas.microsoft.com/office/drawing/2010/main">
                <a:solidFill>
                  <a:srgbClr val="FFFFFF"/>
                </a:solidFill>
              </a14:hiddenFill>
            </a:ext>
          </a:extLst>
        </p:spPr>
      </p:pic>
      <p:sp>
        <p:nvSpPr>
          <p:cNvPr id="19" name="&quot;Not Allowed&quot; Symbol 18">
            <a:extLst>
              <a:ext uri="{FF2B5EF4-FFF2-40B4-BE49-F238E27FC236}">
                <a16:creationId xmlns:a16="http://schemas.microsoft.com/office/drawing/2014/main" id="{D7BE87B8-015F-4D2A-AA1C-511C23925BD0}"/>
              </a:ext>
            </a:extLst>
          </p:cNvPr>
          <p:cNvSpPr/>
          <p:nvPr/>
        </p:nvSpPr>
        <p:spPr>
          <a:xfrm>
            <a:off x="6210426" y="1193128"/>
            <a:ext cx="1777833" cy="1778612"/>
          </a:xfrm>
          <a:prstGeom prst="noSmoking">
            <a:avLst>
              <a:gd name="adj" fmla="val 58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AFF0F01-CA8B-43C1-ACCC-083C856134C8}"/>
              </a:ext>
            </a:extLst>
          </p:cNvPr>
          <p:cNvSpPr/>
          <p:nvPr/>
        </p:nvSpPr>
        <p:spPr>
          <a:xfrm>
            <a:off x="457200" y="1546699"/>
            <a:ext cx="3417211" cy="954107"/>
          </a:xfrm>
          <a:prstGeom prst="rect">
            <a:avLst/>
          </a:prstGeom>
        </p:spPr>
        <p:txBody>
          <a:bodyPr wrap="square">
            <a:spAutoFit/>
          </a:bodyPr>
          <a:lstStyle/>
          <a:p>
            <a:pPr lvl="0"/>
            <a:r>
              <a:rPr lang="en-US" sz="2800" dirty="0">
                <a:solidFill>
                  <a:srgbClr val="000000"/>
                </a:solidFill>
              </a:rPr>
              <a:t>Only a single plain band ring is allowed.</a:t>
            </a:r>
          </a:p>
        </p:txBody>
      </p:sp>
    </p:spTree>
    <p:extLst>
      <p:ext uri="{BB962C8B-B14F-4D97-AF65-F5344CB8AC3E}">
        <p14:creationId xmlns:p14="http://schemas.microsoft.com/office/powerpoint/2010/main" val="383217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par>
                                <p:cTn id="17" presetID="10"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500"/>
                                        <p:tgtEl>
                                          <p:spTgt spid="20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4" grpId="0" animBg="1"/>
      <p:bldP spid="15" grpId="0" animBg="1"/>
      <p:bldP spid="19" grpId="0" animBg="1"/>
    </p:bldLst>
  </p:timing>
</p:sld>
</file>

<file path=ppt/theme/theme1.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Waste Reduction Training 9.12.16</Template>
  <TotalTime>3151</TotalTime>
  <Words>1153</Words>
  <Application>Microsoft Office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1_2014 Cafe LA Presentation template</vt:lpstr>
      <vt:lpstr>PowerPoint Presentation</vt:lpstr>
      <vt:lpstr>Dress Code Policy</vt:lpstr>
      <vt:lpstr>Approved Attire Sample</vt:lpstr>
      <vt:lpstr>Slip-Resistant Shoes</vt:lpstr>
      <vt:lpstr>Shoes</vt:lpstr>
      <vt:lpstr>Why Wear Slip-Resistant Shoes?</vt:lpstr>
      <vt:lpstr>Approved Hair and Beard Covering</vt:lpstr>
      <vt:lpstr>Religious Head Covering</vt:lpstr>
      <vt:lpstr>Jewelry &amp; Accessories</vt:lpstr>
      <vt:lpstr>Hands &amp; Nails</vt:lpstr>
      <vt:lpstr>No Falsies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Daguro, Roxanne</dc:creator>
  <cp:lastModifiedBy>Gordian, Selina</cp:lastModifiedBy>
  <cp:revision>232</cp:revision>
  <cp:lastPrinted>2017-10-18T18:34:46Z</cp:lastPrinted>
  <dcterms:created xsi:type="dcterms:W3CDTF">2017-05-10T20:56:19Z</dcterms:created>
  <dcterms:modified xsi:type="dcterms:W3CDTF">2021-09-01T20:19:37Z</dcterms:modified>
</cp:coreProperties>
</file>